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67" r:id="rId4"/>
    <p:sldId id="260" r:id="rId5"/>
    <p:sldId id="261" r:id="rId6"/>
    <p:sldId id="262" r:id="rId7"/>
    <p:sldId id="268" r:id="rId8"/>
    <p:sldId id="276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7" r:id="rId18"/>
    <p:sldId id="274" r:id="rId19"/>
    <p:sldId id="275" r:id="rId20"/>
    <p:sldId id="278" r:id="rId21"/>
    <p:sldId id="259" r:id="rId22"/>
    <p:sldId id="25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ud" initials="R" lastIdx="1" clrIdx="0">
    <p:extLst>
      <p:ext uri="{19B8F6BF-5375-455C-9EA6-DF929625EA0E}">
        <p15:presenceInfo xmlns:p15="http://schemas.microsoft.com/office/powerpoint/2012/main" userId="Ruu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33CC"/>
    <a:srgbClr val="FFFF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6590" autoAdjust="0"/>
  </p:normalViewPr>
  <p:slideViewPr>
    <p:cSldViewPr>
      <p:cViewPr varScale="1">
        <p:scale>
          <a:sx n="116" d="100"/>
          <a:sy n="116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699F8-42E5-4DC5-93A6-70B117DFADDB}" type="datetimeFigureOut">
              <a:rPr lang="ko-KR" altLang="en-US" smtClean="0"/>
              <a:t>2013-07-25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9436E-C545-42E5-8BFA-0A58BBBC8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8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9436E-C545-42E5-8BFA-0A58BBBC81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57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9436E-C545-42E5-8BFA-0A58BBBC81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0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470025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14348" y="3428206"/>
            <a:ext cx="7715304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96951" y="6572272"/>
            <a:ext cx="750099" cy="21431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22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8801104" cy="785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 </a:t>
            </a:r>
            <a:r>
              <a:rPr lang="en-US" altLang="ko-KR" dirty="0" smtClean="0"/>
              <a:t>Recommendation: </a:t>
            </a:r>
            <a:br>
              <a:rPr lang="en-US" altLang="ko-KR" dirty="0" smtClean="0"/>
            </a:br>
            <a:r>
              <a:rPr lang="en-US" altLang="ko-KR" sz="3100" dirty="0" smtClean="0"/>
              <a:t>A </a:t>
            </a:r>
            <a:r>
              <a:rPr lang="en-US" altLang="ko-KR" sz="3100" dirty="0"/>
              <a:t>Contest between Satisfaction and </a:t>
            </a:r>
            <a:r>
              <a:rPr lang="en-US" altLang="ko-KR" sz="3100" dirty="0" smtClean="0"/>
              <a:t>Temptation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25214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Peifeng</a:t>
            </a:r>
            <a:r>
              <a:rPr lang="en-US" altLang="ko-KR" sz="1800" dirty="0" smtClean="0"/>
              <a:t> Yin et al., Pennsylvania State Univ.</a:t>
            </a:r>
          </a:p>
          <a:p>
            <a:r>
              <a:rPr lang="en-US" altLang="ko-KR" sz="1800" dirty="0"/>
              <a:t>ACM International Conference </a:t>
            </a:r>
            <a:r>
              <a:rPr lang="en-US" altLang="ko-KR" sz="1800" dirty="0" smtClean="0"/>
              <a:t>on Web Search and Data Mining (WSDM) 2013</a:t>
            </a:r>
          </a:p>
          <a:p>
            <a:pPr algn="r"/>
            <a:endParaRPr lang="en-US" altLang="ko-KR" sz="1800" dirty="0" smtClean="0"/>
          </a:p>
          <a:p>
            <a:pPr algn="r"/>
            <a:endParaRPr lang="en-US" altLang="ko-KR" sz="1800" dirty="0" smtClean="0"/>
          </a:p>
          <a:p>
            <a:pPr algn="r"/>
            <a:r>
              <a:rPr lang="en-US" altLang="ko-KR" sz="1800" dirty="0" smtClean="0"/>
              <a:t>26 July 2013</a:t>
            </a:r>
          </a:p>
          <a:p>
            <a:pPr algn="r"/>
            <a:r>
              <a:rPr lang="en-US" altLang="ko-KR" sz="1800" dirty="0" err="1" smtClean="0"/>
              <a:t>Hyunwoo</a:t>
            </a:r>
            <a:r>
              <a:rPr lang="en-US" altLang="ko-KR" sz="1800" dirty="0" smtClean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2443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Recommendation </a:t>
            </a:r>
            <a:r>
              <a:rPr lang="en-US" altLang="ko-KR" dirty="0"/>
              <a:t>Services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Avoiding similar items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Analysis of user downloading log</a:t>
            </a:r>
          </a:p>
          <a:p>
            <a:pPr lvl="1"/>
            <a:r>
              <a:rPr lang="en-US" altLang="ko-KR" dirty="0" smtClean="0"/>
              <a:t>Some users did download multiple similar apps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61542"/>
            <a:ext cx="9067800" cy="169545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56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Pick-and-Take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Decision to download the app</a:t>
            </a:r>
          </a:p>
          <a:p>
            <a:pPr lvl="1"/>
            <a:r>
              <a:rPr lang="en-US" altLang="ko-KR" dirty="0" smtClean="0"/>
              <a:t>Influenced by contest between already-owned apps and the candidate app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96" y="1544208"/>
            <a:ext cx="5400000" cy="4045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688" y="1007863"/>
            <a:ext cx="857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Take</a:t>
            </a:r>
            <a:endParaRPr lang="ko-KR" alt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0392" y="1007863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Pick</a:t>
            </a:r>
            <a:endParaRPr lang="ko-KR" alt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3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Actual vs. Tempting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Actual value</a:t>
            </a:r>
          </a:p>
          <a:p>
            <a:pPr lvl="1"/>
            <a:r>
              <a:rPr lang="en-US" altLang="ko-KR" dirty="0" smtClean="0"/>
              <a:t>Assessment of satisfactory</a:t>
            </a:r>
          </a:p>
          <a:p>
            <a:pPr lvl="1"/>
            <a:r>
              <a:rPr lang="en-US" altLang="ko-KR" dirty="0" smtClean="0"/>
              <a:t>Real value of the app after is it used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Tempting value</a:t>
            </a:r>
          </a:p>
          <a:p>
            <a:pPr lvl="1"/>
            <a:r>
              <a:rPr lang="en-US" altLang="ko-KR" dirty="0" smtClean="0"/>
              <a:t>Assessment of attractiveness</a:t>
            </a:r>
          </a:p>
          <a:p>
            <a:pPr lvl="1"/>
            <a:r>
              <a:rPr lang="en-US" altLang="ko-KR" dirty="0" smtClean="0"/>
              <a:t>Estimated value of the app seems to bring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Whether to download some apps or not</a:t>
            </a:r>
          </a:p>
          <a:p>
            <a:pPr lvl="1"/>
            <a:r>
              <a:rPr lang="en-US" altLang="ko-KR" dirty="0" smtClean="0"/>
              <a:t>Result of contest between owned apps’ actual value and the candidate’s tempting value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22" y="1108766"/>
            <a:ext cx="1116000" cy="10837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071546"/>
            <a:ext cx="1080000" cy="112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98" y="2727790"/>
            <a:ext cx="1080000" cy="10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5510" y="2699794"/>
            <a:ext cx="1362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???</a:t>
            </a:r>
            <a:endParaRPr lang="ko-KR" altLang="en-US" sz="6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5401212"/>
            <a:ext cx="1061053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5401212"/>
            <a:ext cx="107540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8677" y="53732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Calibri" pitchFamily="34" charset="0"/>
              </a:rPr>
              <a:t>&gt;</a:t>
            </a:r>
            <a:endParaRPr lang="ko-KR" altLang="en-US" sz="6600" dirty="0">
              <a:latin typeface="Calibri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5401212"/>
            <a:ext cx="1061053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5401212"/>
            <a:ext cx="1075404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37109" y="53732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Calibri" pitchFamily="34" charset="0"/>
              </a:rPr>
              <a:t>&lt;</a:t>
            </a:r>
            <a:endParaRPr lang="ko-KR" altLang="en-US" sz="66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7621" y="6386476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actual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0648" y="6386476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actual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6645" y="6386476"/>
            <a:ext cx="1136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tempting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877" y="6386476"/>
            <a:ext cx="1136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tempting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7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Scenarios of Failed Recommendation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Phenomenon of app contest</a:t>
            </a:r>
          </a:p>
          <a:p>
            <a:pPr lvl="1"/>
            <a:r>
              <a:rPr lang="en-US" altLang="ko-KR" dirty="0" smtClean="0"/>
              <a:t>Important factor in app adoption</a:t>
            </a:r>
          </a:p>
          <a:p>
            <a:pPr lvl="1"/>
            <a:r>
              <a:rPr lang="en-US" altLang="ko-KR" dirty="0" smtClean="0"/>
              <a:t>Incorporated in app recommendation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844824"/>
            <a:ext cx="9000000" cy="2417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8705" y="1124744"/>
            <a:ext cx="279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downloads the app</a:t>
            </a:r>
          </a:p>
          <a:p>
            <a:r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recommended to the user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1337918"/>
            <a:ext cx="6326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436096" y="1556792"/>
            <a:ext cx="632609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7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Learning from users’ view/download sequence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Large number of downloads</a:t>
            </a:r>
          </a:p>
          <a:p>
            <a:pPr lvl="2"/>
            <a:r>
              <a:rPr lang="en-US" altLang="ko-KR" b="1" dirty="0" smtClean="0"/>
              <a:t>Actual</a:t>
            </a:r>
            <a:r>
              <a:rPr lang="en-US" altLang="ko-KR" dirty="0" smtClean="0"/>
              <a:t> value of the owned app </a:t>
            </a:r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 smtClean="0"/>
              <a:t> tempting</a:t>
            </a:r>
            <a:r>
              <a:rPr lang="en-US" altLang="ko-KR" dirty="0" smtClean="0"/>
              <a:t> value of the candidate app</a:t>
            </a:r>
          </a:p>
          <a:p>
            <a:pPr lvl="1"/>
            <a:r>
              <a:rPr lang="en-US" altLang="ko-KR" dirty="0" smtClean="0"/>
              <a:t>Small number of downloads</a:t>
            </a:r>
          </a:p>
          <a:p>
            <a:pPr lvl="2"/>
            <a:r>
              <a:rPr lang="en-US" altLang="ko-KR" b="1" dirty="0"/>
              <a:t>Actual</a:t>
            </a:r>
            <a:r>
              <a:rPr lang="en-US" altLang="ko-KR" dirty="0"/>
              <a:t> value of the owned app 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r>
              <a:rPr lang="en-US" altLang="ko-KR" b="1" dirty="0"/>
              <a:t> tempting</a:t>
            </a:r>
            <a:r>
              <a:rPr lang="en-US" altLang="ko-KR" dirty="0"/>
              <a:t> value of the candidate</a:t>
            </a:r>
            <a:r>
              <a:rPr lang="en-US" altLang="ko-KR" dirty="0" smtClean="0"/>
              <a:t> </a:t>
            </a:r>
            <a:r>
              <a:rPr lang="en-US" altLang="ko-KR" dirty="0"/>
              <a:t>app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81391"/>
            <a:ext cx="1080000" cy="112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124591"/>
            <a:ext cx="1080000" cy="1080000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84" y="1628800"/>
            <a:ext cx="720000" cy="7200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7" idx="2"/>
            <a:endCxn id="5" idx="0"/>
          </p:cNvCxnSpPr>
          <p:nvPr/>
        </p:nvCxnSpPr>
        <p:spPr>
          <a:xfrm>
            <a:off x="3167784" y="2348800"/>
            <a:ext cx="0" cy="73259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" idx="0"/>
            <a:endCxn id="7" idx="3"/>
          </p:cNvCxnSpPr>
          <p:nvPr/>
        </p:nvCxnSpPr>
        <p:spPr>
          <a:xfrm flipH="1" flipV="1">
            <a:off x="3527784" y="1988800"/>
            <a:ext cx="1872248" cy="113579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2492" y="2548288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own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7880" y="2276872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view/download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46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02393" y="585609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alibri" pitchFamily="34" charset="0"/>
              </a:rPr>
              <a:t>(       ,      ) = 0</a:t>
            </a:r>
            <a:endParaRPr lang="ko-KR" altLang="en-US" sz="2400" dirty="0">
              <a:latin typeface="Calibr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Influence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 all of apps </a:t>
            </a:r>
            <a:r>
              <a:rPr lang="en-US" altLang="ko-KR" dirty="0" smtClean="0"/>
              <a:t>may affect </a:t>
            </a:r>
            <a:r>
              <a:rPr lang="en-US" altLang="ko-KR" dirty="0"/>
              <a:t>user’s decision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New metric </a:t>
            </a:r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overlap</a:t>
            </a:r>
            <a:r>
              <a:rPr lang="en-US" altLang="ko-KR" dirty="0" smtClean="0"/>
              <a:t>, ranging from 0 to 1</a:t>
            </a:r>
          </a:p>
          <a:p>
            <a:pPr lvl="1"/>
            <a:r>
              <a:rPr lang="en-US" altLang="ko-KR" dirty="0" smtClean="0"/>
              <a:t>Similarity between two apps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87" y="3069200"/>
            <a:ext cx="3163077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91" y="3108355"/>
            <a:ext cx="1080000" cy="1080000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43" y="1612564"/>
            <a:ext cx="720000" cy="7200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7" idx="2"/>
          </p:cNvCxnSpPr>
          <p:nvPr/>
        </p:nvCxnSpPr>
        <p:spPr>
          <a:xfrm>
            <a:off x="4218243" y="2332564"/>
            <a:ext cx="0" cy="73259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0"/>
            <a:endCxn id="7" idx="3"/>
          </p:cNvCxnSpPr>
          <p:nvPr/>
        </p:nvCxnSpPr>
        <p:spPr>
          <a:xfrm flipH="1" flipV="1">
            <a:off x="4578243" y="1972564"/>
            <a:ext cx="1872248" cy="113579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52951" y="2532052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own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8339" y="2260636"/>
            <a:ext cx="525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318" y="5352041"/>
            <a:ext cx="353684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5352041"/>
            <a:ext cx="358468" cy="3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2393" y="530120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alibri" pitchFamily="34" charset="0"/>
              </a:rPr>
              <a:t>(       ,      ) = 1</a:t>
            </a:r>
            <a:endParaRPr lang="ko-KR" altLang="en-US" sz="2400" dirty="0">
              <a:latin typeface="Calibri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318" y="5906930"/>
            <a:ext cx="353684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020" y="5906930"/>
            <a:ext cx="360000" cy="360000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40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Contributions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Reveal two item access patterns</a:t>
            </a:r>
          </a:p>
          <a:p>
            <a:pPr lvl="1"/>
            <a:r>
              <a:rPr lang="en-US" altLang="ko-KR" dirty="0" smtClean="0"/>
              <a:t>One-shot and continuous consumption</a:t>
            </a:r>
          </a:p>
          <a:p>
            <a:r>
              <a:rPr lang="en-US" altLang="ko-KR" dirty="0" smtClean="0"/>
              <a:t>Analyze why the state-of-the-art recommendation techniques fails</a:t>
            </a:r>
          </a:p>
          <a:p>
            <a:pPr lvl="1"/>
            <a:r>
              <a:rPr lang="en-US" altLang="ko-KR" dirty="0" smtClean="0"/>
              <a:t>UCF, ICF, CBR</a:t>
            </a:r>
          </a:p>
          <a:p>
            <a:r>
              <a:rPr lang="en-US" altLang="ko-KR" dirty="0" smtClean="0"/>
              <a:t>Propose an Actual-Tempting model</a:t>
            </a:r>
          </a:p>
          <a:p>
            <a:pPr lvl="1"/>
            <a:r>
              <a:rPr lang="en-US" altLang="ko-KR" dirty="0" smtClean="0"/>
              <a:t>To capture the contest between apps</a:t>
            </a:r>
          </a:p>
          <a:p>
            <a:r>
              <a:rPr lang="en-US" altLang="ko-KR" dirty="0" smtClean="0"/>
              <a:t>Conduct extensive experiments to evaluate Actual-Tempting model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9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Actual-Tempting Model</a:t>
            </a:r>
          </a:p>
          <a:p>
            <a:r>
              <a:rPr lang="en-US" altLang="ko-KR" b="1" u="sng" dirty="0" smtClean="0"/>
              <a:t>Evaluation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2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Indication of Actual and Tempting Values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b="1" dirty="0" smtClean="0"/>
              <a:t>Positive correlation</a:t>
            </a:r>
            <a:r>
              <a:rPr lang="en-US" altLang="ko-KR" sz="2000" dirty="0" smtClean="0"/>
              <a:t> where larger actual value suggests a higher rating</a:t>
            </a:r>
          </a:p>
          <a:p>
            <a:r>
              <a:rPr lang="en-US" altLang="ko-KR" sz="2000" dirty="0" smtClean="0"/>
              <a:t>With the growth of tempting value, download probability is also increasing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196752"/>
            <a:ext cx="9000000" cy="31775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2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Performance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Actual-Tempting model outperforms baseline models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508010"/>
            <a:ext cx="9000000" cy="321713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6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Actual-Tempting Model</a:t>
            </a:r>
          </a:p>
          <a:p>
            <a:r>
              <a:rPr lang="en-US" altLang="ko-KR" dirty="0" smtClean="0"/>
              <a:t>Evaluation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8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Actual-Tempting Model</a:t>
            </a:r>
          </a:p>
          <a:p>
            <a:r>
              <a:rPr lang="en-US" altLang="ko-KR" dirty="0" smtClean="0"/>
              <a:t>Evaluation</a:t>
            </a:r>
          </a:p>
          <a:p>
            <a:r>
              <a:rPr lang="en-US" altLang="ko-KR" b="1" u="sng" dirty="0" smtClean="0"/>
              <a:t>Conclusion</a:t>
            </a:r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8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propose Actual-Tempting model to exploit the app contest phenomenon for app recommendation</a:t>
            </a:r>
            <a:endParaRPr lang="ko-KR" altLang="en-US" dirty="0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3600000" cy="36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130" y="2671065"/>
            <a:ext cx="3145888" cy="31368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768" y="2185512"/>
            <a:ext cx="2071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Good</a:t>
            </a:r>
            <a:b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Recommendation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8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75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Status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404938"/>
            <a:ext cx="4762500" cy="4762500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Corbe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Corbel" pitchFamily="34" charset="0"/>
              <a:buChar char="–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 years old</a:t>
            </a:r>
          </a:p>
          <a:p>
            <a:r>
              <a:rPr lang="en-US" altLang="ko-KR" dirty="0"/>
              <a:t>900,000 apps hosted on the store</a:t>
            </a:r>
          </a:p>
          <a:p>
            <a:r>
              <a:rPr lang="en-US" altLang="ko-KR" dirty="0" smtClean="0"/>
              <a:t>50,000,000,000 app download</a:t>
            </a:r>
          </a:p>
          <a:p>
            <a:r>
              <a:rPr lang="en-US" altLang="ko-KR" dirty="0" smtClean="0"/>
              <a:t>$10,000,000,000 to </a:t>
            </a:r>
            <a:r>
              <a:rPr lang="en-US" altLang="ko-KR" dirty="0"/>
              <a:t>developers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435450"/>
            <a:ext cx="3145888" cy="31368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5651" y="2996952"/>
            <a:ext cx="2071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Good</a:t>
            </a:r>
            <a:b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Recommendation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1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2049 -0.26203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Apps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3" y="1052736"/>
            <a:ext cx="8142835" cy="556057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0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1196752"/>
            <a:ext cx="9000000" cy="52738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App </a:t>
            </a:r>
            <a:r>
              <a:rPr lang="en-US" altLang="ko-KR" dirty="0"/>
              <a:t>Store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19872" y="1451832"/>
            <a:ext cx="936104" cy="28803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020" y="3174591"/>
            <a:ext cx="1094288" cy="28803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1448" y="5245676"/>
            <a:ext cx="728144" cy="28803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8322" y="4686088"/>
            <a:ext cx="1008000" cy="28803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96336" y="5196866"/>
            <a:ext cx="792088" cy="180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01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Popular Apps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124744"/>
            <a:ext cx="8640000" cy="5356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540322">
            <a:off x="1907704" y="3604291"/>
            <a:ext cx="5571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No Personalization</a:t>
            </a:r>
            <a:endParaRPr lang="ko-KR" altLang="en-US" sz="5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40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App Recommendation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Keyword search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" y="1500190"/>
            <a:ext cx="5876925" cy="228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20" y="1574626"/>
            <a:ext cx="7715782" cy="504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94376" y="1709046"/>
            <a:ext cx="1620000" cy="28803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435450"/>
            <a:ext cx="3145888" cy="31368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5651" y="2996952"/>
            <a:ext cx="2071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Good</a:t>
            </a:r>
            <a:b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Recommendation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49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b="1" u="sng" dirty="0" smtClean="0"/>
              <a:t>Actual-Tempting Model</a:t>
            </a:r>
          </a:p>
          <a:p>
            <a:r>
              <a:rPr lang="en-US" altLang="ko-KR" dirty="0" smtClean="0"/>
              <a:t>Evaluation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60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406294"/>
            <a:ext cx="3600000" cy="2225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08" y="1515599"/>
            <a:ext cx="2160000" cy="2056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Recommendation Services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1992"/>
            <a:ext cx="1800000" cy="151500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Corbe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Corbel" pitchFamily="34" charset="0"/>
              <a:buChar char="–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Conventional items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Mobile apps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56992"/>
            <a:ext cx="1800000" cy="1800000"/>
          </a:xfrm>
          <a:prstGeom prst="rect">
            <a:avLst/>
          </a:prstGeom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2" y="4797152"/>
            <a:ext cx="1440000" cy="14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84042" y="2230160"/>
            <a:ext cx="23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One-shot consumption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4118" y="5332486"/>
            <a:ext cx="25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Continuous consumption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r>
              <a:rPr lang="en-US" altLang="ko-KR" smtClean="0"/>
              <a:t>/ 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5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NU IDB Lab.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>
            <a:solidFill>
              <a:schemeClr val="bg1"/>
            </a:solidFill>
            <a:latin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SNU IDB Lab.</Template>
  <TotalTime>5307</TotalTime>
  <Words>448</Words>
  <Application>Microsoft Office PowerPoint</Application>
  <PresentationFormat>화면 슬라이드 쇼(4:3)</PresentationFormat>
  <Paragraphs>201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Calibri</vt:lpstr>
      <vt:lpstr>Corbel</vt:lpstr>
      <vt:lpstr>Times New Roman</vt:lpstr>
      <vt:lpstr>Wingdings</vt:lpstr>
      <vt:lpstr>SNU IDB Lab.</vt:lpstr>
      <vt:lpstr>App Recommendation:  A Contest between Satisfaction and Temptation</vt:lpstr>
      <vt:lpstr>Outline</vt:lpstr>
      <vt:lpstr>Status</vt:lpstr>
      <vt:lpstr>Apps</vt:lpstr>
      <vt:lpstr>App Store</vt:lpstr>
      <vt:lpstr>Popular Apps</vt:lpstr>
      <vt:lpstr>App Recommendation Service</vt:lpstr>
      <vt:lpstr>Outline</vt:lpstr>
      <vt:lpstr>Recommendation Services</vt:lpstr>
      <vt:lpstr>Recommendation Services</vt:lpstr>
      <vt:lpstr>Pick-and-Take</vt:lpstr>
      <vt:lpstr>Actual vs. Tempting</vt:lpstr>
      <vt:lpstr>Scenarios of Failed Recommendation</vt:lpstr>
      <vt:lpstr>Learning Process</vt:lpstr>
      <vt:lpstr>Influence</vt:lpstr>
      <vt:lpstr>Contributions</vt:lpstr>
      <vt:lpstr>Outline</vt:lpstr>
      <vt:lpstr>Indication of Actual and Tempting Values</vt:lpstr>
      <vt:lpstr>General Performance</vt:lpstr>
      <vt:lpstr>Outline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Recommendation: A Contest between Satisfaction and Temptation</dc:title>
  <dc:creator/>
  <cp:lastModifiedBy>Ruud</cp:lastModifiedBy>
  <cp:revision>252</cp:revision>
  <dcterms:created xsi:type="dcterms:W3CDTF">2006-10-05T04:04:58Z</dcterms:created>
  <dcterms:modified xsi:type="dcterms:W3CDTF">2013-07-25T03:26:21Z</dcterms:modified>
</cp:coreProperties>
</file>